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4" r:id="rId4"/>
    <p:sldId id="263" r:id="rId5"/>
    <p:sldId id="258" r:id="rId6"/>
    <p:sldId id="262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Grid="0" snapToObjects="1">
      <p:cViewPr>
        <p:scale>
          <a:sx n="90" d="100"/>
          <a:sy n="90" d="100"/>
        </p:scale>
        <p:origin x="232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04953-8BF5-3C4A-9E92-907A09DC99F8}" type="datetimeFigureOut">
              <a:rPr lang="en-US" smtClean="0"/>
              <a:t>7/27/21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9B59F5-47A8-044A-8158-B51737E1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830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9B59F5-47A8-044A-8158-B51737E1F8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117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C2067-31E0-7645-BDCF-EA27267AD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3D36F-6EEA-0B41-B717-C0979E6B5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1E585-752C-0F43-A605-55F0B220D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F66A3-D1FC-AA41-9B90-ADBE44816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F9BC1-3C26-8841-8ABE-24B28AA4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08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94BF2-6B35-2F4C-83F5-33E6AE32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F06F6E-1DA0-7947-A9C3-EA712EE83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7CB61-1E91-3B4F-9349-FE9B9FFAC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FC578-0120-A044-9154-FD600B6FD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95EC4-7228-CF4D-B5A6-A21B04A0E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8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ECC0BD-1553-104B-A51F-D860C6314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9574C0-AEDD-A84E-8217-E5B7E5FAA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DB94-8A8A-8643-86ED-905D4C87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3F025-FEEA-6946-B018-480883C46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63ADD-0071-DE47-AD6F-D3359AAC4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05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1191B-964A-7E44-8FCB-C27AC71EA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C2911-0963-BD4C-903D-6741CF561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B3927-C8A6-3649-90F8-A456F3C97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A65D0-EE98-5242-BC28-A578BD8B8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7E13F-4488-B741-8829-86490E178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746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39A91-F6B3-D146-92F4-4142E9074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3DF614-67E5-054F-A04E-F770CC5CA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D4282-C457-6745-941D-32F0DEE4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C67BD-A049-2040-B5F5-BDB002AA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77169-017D-D049-A1F1-C3FFF1C2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13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2B182-A616-A048-8C53-7405A325B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C3EDE-0FE3-3549-8AB1-78C4B6DCBF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04596-62DB-2544-B421-236C6EBB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44A1C-7542-064E-87B2-7B0A5F11B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3A0B7B-3612-174F-9CBD-3F7069AFF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C6D47E-BDB3-6D47-89AD-49E246FC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5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E866-AD8B-D44C-8DED-B1C6AD236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0038D3-1F8E-7B49-B09E-6553AF32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C6DF6A-DD33-F245-AA4B-546BDBF53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DBC0A9-6F27-4B4E-AD99-B87FEF881B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22EEB-C2E6-454E-970B-AC1896A66A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75BB0E-D7BD-9A43-ACF7-4CBF924B5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C1A2B7-CCAE-EF47-8004-9C9773D92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01D265-31DA-D04B-B9C8-2BA6FB9FA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050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FFC18-467F-F74F-84AF-834D1C1B0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5A6BDA-BE8C-5346-9461-B4BD8FC20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5F3C81-DF25-8149-86F2-F37F986B0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027EB2-4B2D-8C42-BC18-A013B3A6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25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854933-5B19-5448-A8D5-799163F08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9EDAB8-E546-014E-83D3-828D92936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E59629-74EE-C743-8F5A-B909E3F5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38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E1B32-3749-3642-AEB2-DA3959CCA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48FCB-C3A3-A044-B808-F386FCD90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7DC30-0C5C-904F-A9DB-CF522EFD57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19574-6684-8847-8F60-4E234CFC2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441965-11B4-0D44-9FC4-593080990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50AE8E-5702-E84D-ADCB-F97426C4D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390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95E66-11F9-094B-A4A3-7C3565740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4C582F-3B39-0B4E-9981-0369193A1A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7CCBB0-BB8C-6542-BD52-B5E67BF2F6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B4648-2619-FA42-B629-92915DF31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A189C-C691-DB45-A2D5-86BA3BBCB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DF56F7-BA55-9B4C-B681-E0FF63EF9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4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B37162-88A5-3A42-AC10-F87C87C6B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8FE148-2549-6C4F-95EB-BEB5FF462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5FE9E-EF69-2C4A-AB12-06A35FB19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3BB5E-D426-9647-B4CD-FA267D8AF54B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765B8-6620-7E40-B8D6-4D4F5DF0D9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BDBA1-577D-E149-90CA-1B4533B7E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123D5-A52F-2748-98A1-025CAB34C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918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DFDFC-EB31-D14E-948B-FC700AFC80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22413"/>
            <a:ext cx="12072938" cy="2387600"/>
          </a:xfrm>
        </p:spPr>
        <p:txBody>
          <a:bodyPr>
            <a:normAutofit fontScale="90000"/>
          </a:bodyPr>
          <a:lstStyle/>
          <a:p>
            <a:r>
              <a:rPr lang="en-US" sz="5800" dirty="0">
                <a:solidFill>
                  <a:schemeClr val="bg1"/>
                </a:solidFill>
              </a:rPr>
              <a:t>Temperature's prediction of US largest cities </a:t>
            </a:r>
            <a:r>
              <a:rPr lang="en-US" dirty="0">
                <a:solidFill>
                  <a:schemeClr val="bg1"/>
                </a:solidFill>
              </a:rPr>
              <a:t>–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5600" dirty="0">
                <a:solidFill>
                  <a:schemeClr val="bg1"/>
                </a:solidFill>
              </a:rPr>
              <a:t>Consequences for investments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1422BF-F00A-B942-836E-EF71DA9253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450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TDI - Capstone Project – </a:t>
            </a:r>
            <a:r>
              <a:rPr lang="en-US" dirty="0">
                <a:solidFill>
                  <a:srgbClr val="00B0F0"/>
                </a:solidFill>
                <a:latin typeface="+mj-lt"/>
              </a:rPr>
              <a:t>Dr. Alexandre Belli</a:t>
            </a:r>
          </a:p>
          <a:p>
            <a:r>
              <a:rPr lang="en-US" i="1" dirty="0">
                <a:solidFill>
                  <a:schemeClr val="accent4"/>
                </a:solidFill>
                <a:latin typeface="+mj-lt"/>
              </a:rPr>
              <a:t>July 27</a:t>
            </a:r>
            <a:r>
              <a:rPr lang="en-US" i="1" baseline="30000" dirty="0">
                <a:solidFill>
                  <a:schemeClr val="accent4"/>
                </a:solidFill>
                <a:latin typeface="+mj-lt"/>
              </a:rPr>
              <a:t>th</a:t>
            </a:r>
            <a:r>
              <a:rPr lang="en-US" i="1" dirty="0">
                <a:solidFill>
                  <a:schemeClr val="accent4"/>
                </a:solidFill>
                <a:latin typeface="+mj-lt"/>
              </a:rPr>
              <a:t>, 2021</a:t>
            </a:r>
          </a:p>
        </p:txBody>
      </p:sp>
    </p:spTree>
    <p:extLst>
      <p:ext uri="{BB962C8B-B14F-4D97-AF65-F5344CB8AC3E}">
        <p14:creationId xmlns:p14="http://schemas.microsoft.com/office/powerpoint/2010/main" val="2040553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94E8A0C-ED79-514D-A1B8-EAB4AA29B21B}"/>
              </a:ext>
            </a:extLst>
          </p:cNvPr>
          <p:cNvSpPr txBox="1"/>
          <p:nvPr/>
        </p:nvSpPr>
        <p:spPr>
          <a:xfrm>
            <a:off x="37647" y="306380"/>
            <a:ext cx="121543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Climate Change: </a:t>
            </a:r>
          </a:p>
          <a:p>
            <a:pPr algn="ctr"/>
            <a:r>
              <a:rPr lang="en-US" sz="2800" dirty="0">
                <a:solidFill>
                  <a:schemeClr val="accent4"/>
                </a:solidFill>
                <a:latin typeface="+mj-lt"/>
              </a:rPr>
              <a:t>Increase of temperature and heat waves frequency, duration, and intensity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92A1AA-F797-3A46-8DBC-13069FD385F3}"/>
              </a:ext>
            </a:extLst>
          </p:cNvPr>
          <p:cNvSpPr txBox="1"/>
          <p:nvPr/>
        </p:nvSpPr>
        <p:spPr>
          <a:xfrm>
            <a:off x="3376995" y="2122403"/>
            <a:ext cx="847732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4"/>
                </a:solidFill>
                <a:latin typeface="+mj-lt"/>
              </a:rPr>
              <a:t>&gt; 80% 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of the US population lives in Urban areas.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4"/>
                </a:solidFill>
                <a:latin typeface="+mj-lt"/>
              </a:rPr>
              <a:t>&gt; 300 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US cities with</a:t>
            </a:r>
            <a:r>
              <a:rPr lang="en-US" sz="3200" dirty="0">
                <a:solidFill>
                  <a:schemeClr val="accent4"/>
                </a:solidFill>
                <a:latin typeface="+mj-lt"/>
              </a:rPr>
              <a:t> &gt; 100,000 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inhabitants.</a:t>
            </a:r>
          </a:p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https://</a:t>
            </a:r>
            <a:r>
              <a:rPr lang="en-US" sz="1200" dirty="0" err="1">
                <a:solidFill>
                  <a:schemeClr val="bg1"/>
                </a:solidFill>
                <a:latin typeface="+mj-lt"/>
              </a:rPr>
              <a:t>css.umich.edu</a:t>
            </a:r>
            <a:r>
              <a:rPr lang="en-US" sz="1200" dirty="0">
                <a:solidFill>
                  <a:schemeClr val="bg1"/>
                </a:solidFill>
                <a:latin typeface="+mj-lt"/>
              </a:rPr>
              <a:t>/factsheets/us-cities-factsheet</a:t>
            </a:r>
          </a:p>
        </p:txBody>
      </p:sp>
      <p:pic>
        <p:nvPicPr>
          <p:cNvPr id="7" name="Graphic 6" descr="City outline">
            <a:extLst>
              <a:ext uri="{FF2B5EF4-FFF2-40B4-BE49-F238E27FC236}">
                <a16:creationId xmlns:a16="http://schemas.microsoft.com/office/drawing/2014/main" id="{FCA6D6FA-AFC3-3742-8C6B-A45E4DDFD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6666" y="2775519"/>
            <a:ext cx="1540851" cy="1540851"/>
          </a:xfrm>
          <a:prstGeom prst="rect">
            <a:avLst/>
          </a:prstGeom>
        </p:spPr>
      </p:pic>
      <p:pic>
        <p:nvPicPr>
          <p:cNvPr id="10" name="Graphic 9" descr="North America with solid fill">
            <a:extLst>
              <a:ext uri="{FF2B5EF4-FFF2-40B4-BE49-F238E27FC236}">
                <a16:creationId xmlns:a16="http://schemas.microsoft.com/office/drawing/2014/main" id="{7D2A5809-8972-1E41-B366-896FC740AD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087" y="1328683"/>
            <a:ext cx="1902670" cy="1902670"/>
          </a:xfrm>
          <a:prstGeom prst="rect">
            <a:avLst/>
          </a:prstGeom>
        </p:spPr>
      </p:pic>
      <p:pic>
        <p:nvPicPr>
          <p:cNvPr id="12" name="Graphic 11" descr="Group of people with solid fill">
            <a:extLst>
              <a:ext uri="{FF2B5EF4-FFF2-40B4-BE49-F238E27FC236}">
                <a16:creationId xmlns:a16="http://schemas.microsoft.com/office/drawing/2014/main" id="{FDF86CFF-8AFE-6F45-86B9-F235A17B84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50757" y="1861119"/>
            <a:ext cx="914400" cy="9144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D1241A4-0C5E-0248-ADBC-A4115B4B7224}"/>
              </a:ext>
            </a:extLst>
          </p:cNvPr>
          <p:cNvSpPr/>
          <p:nvPr/>
        </p:nvSpPr>
        <p:spPr>
          <a:xfrm>
            <a:off x="1812905" y="5481678"/>
            <a:ext cx="85661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accent4"/>
                </a:solidFill>
                <a:latin typeface="+mj-lt"/>
              </a:rPr>
              <a:t>What are the consequences for cities and US populations?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05A565F-7664-EA44-82A7-2CE847B121A6}"/>
              </a:ext>
            </a:extLst>
          </p:cNvPr>
          <p:cNvSpPr/>
          <p:nvPr/>
        </p:nvSpPr>
        <p:spPr>
          <a:xfrm>
            <a:off x="2568435" y="4246203"/>
            <a:ext cx="70927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accent4"/>
                </a:solidFill>
                <a:latin typeface="+mj-lt"/>
              </a:rPr>
              <a:t>In which US largest cities to invest in the future?</a:t>
            </a:r>
          </a:p>
        </p:txBody>
      </p:sp>
    </p:spTree>
    <p:extLst>
      <p:ext uri="{BB962C8B-B14F-4D97-AF65-F5344CB8AC3E}">
        <p14:creationId xmlns:p14="http://schemas.microsoft.com/office/powerpoint/2010/main" val="991049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36D67A8-4AD2-054A-986E-2AB42137C7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706682"/>
              </p:ext>
            </p:extLst>
          </p:nvPr>
        </p:nvGraphicFramePr>
        <p:xfrm>
          <a:off x="366712" y="90591"/>
          <a:ext cx="11458576" cy="6676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9288">
                  <a:extLst>
                    <a:ext uri="{9D8B030D-6E8A-4147-A177-3AD203B41FA5}">
                      <a16:colId xmlns:a16="http://schemas.microsoft.com/office/drawing/2014/main" val="1822227416"/>
                    </a:ext>
                  </a:extLst>
                </a:gridCol>
                <a:gridCol w="5729288">
                  <a:extLst>
                    <a:ext uri="{9D8B030D-6E8A-4147-A177-3AD203B41FA5}">
                      <a16:colId xmlns:a16="http://schemas.microsoft.com/office/drawing/2014/main" val="1831784400"/>
                    </a:ext>
                  </a:extLst>
                </a:gridCol>
              </a:tblGrid>
              <a:tr h="89331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Insights from data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Consequences for investors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6480153"/>
                  </a:ext>
                </a:extLst>
              </a:tr>
              <a:tr h="17601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Which large cities will see </a:t>
                      </a:r>
                      <a:r>
                        <a:rPr lang="en-US" sz="2800" kern="1200" dirty="0">
                          <a:solidFill>
                            <a:schemeClr val="accent4"/>
                          </a:solidFill>
                          <a:latin typeface="+mj-lt"/>
                          <a:ea typeface="+mn-ea"/>
                          <a:cs typeface="+mn-cs"/>
                        </a:rPr>
                        <a:t>frozen temperature disappearing</a:t>
                      </a:r>
                      <a:r>
                        <a:rPr lang="en-US" sz="280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by 2100?</a:t>
                      </a:r>
                      <a:endParaRPr lang="en-US" sz="28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Snow management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Heating, electricity consumption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Winter activities/tourism</a:t>
                      </a:r>
                    </a:p>
                  </a:txBody>
                  <a:tcPr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8584457"/>
                  </a:ext>
                </a:extLst>
              </a:tr>
              <a:tr h="17601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How many days per year will be </a:t>
                      </a:r>
                      <a:r>
                        <a:rPr lang="en-US" sz="2800" kern="1200" dirty="0">
                          <a:solidFill>
                            <a:schemeClr val="accent4"/>
                          </a:solidFill>
                          <a:latin typeface="+mj-lt"/>
                          <a:ea typeface="+mn-ea"/>
                          <a:cs typeface="+mn-cs"/>
                        </a:rPr>
                        <a:t>above a specific temperature?</a:t>
                      </a: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Health consequences for populations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Migrations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A/C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Tourism, a</a:t>
                      </a:r>
                      <a:r>
                        <a:rPr lang="en-US" sz="2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ctivities (sport)</a:t>
                      </a:r>
                      <a:endParaRPr lang="en-US" sz="28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9960793"/>
                  </a:ext>
                </a:extLst>
              </a:tr>
              <a:tr h="17601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What is the </a:t>
                      </a:r>
                      <a:r>
                        <a:rPr lang="en-US" sz="2800" kern="1200" dirty="0">
                          <a:solidFill>
                            <a:schemeClr val="accent4"/>
                          </a:solidFill>
                          <a:latin typeface="+mj-lt"/>
                          <a:ea typeface="+mn-ea"/>
                          <a:cs typeface="+mn-cs"/>
                        </a:rPr>
                        <a:t>average, maxima, minima</a:t>
                      </a:r>
                      <a:r>
                        <a:rPr lang="en-US" sz="280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temperature increase?</a:t>
                      </a: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Rethinking cities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New materials (heat resistant)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Human resources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+mj-lt"/>
                        </a:rPr>
                        <a:t>Green areas, freshwater access</a:t>
                      </a:r>
                    </a:p>
                  </a:txBody>
                  <a:tcPr>
                    <a:lnL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2121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0849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292DE9-6C25-B641-955C-299B046461E0}"/>
              </a:ext>
            </a:extLst>
          </p:cNvPr>
          <p:cNvSpPr txBox="1"/>
          <p:nvPr/>
        </p:nvSpPr>
        <p:spPr>
          <a:xfrm>
            <a:off x="0" y="232349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4"/>
                </a:solidFill>
                <a:latin typeface="+mj-lt"/>
              </a:rPr>
              <a:t>Temperature prediction for NYC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(532.8 MB – for all the dataset – cities Temperature measured from ~1750 to 2013)</a:t>
            </a:r>
          </a:p>
          <a:p>
            <a:pPr algn="ctr"/>
            <a:endParaRPr lang="en-US" sz="20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C72123-A8C0-C342-800C-07A67A92A279}"/>
              </a:ext>
            </a:extLst>
          </p:cNvPr>
          <p:cNvSpPr/>
          <p:nvPr/>
        </p:nvSpPr>
        <p:spPr>
          <a:xfrm>
            <a:off x="8740638" y="1710392"/>
            <a:ext cx="333230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Monthly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/>
                </a:solidFill>
              </a:rPr>
              <a:t>Prediction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using Linear regression on data from 1950 to 2013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Hypothesis: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en-US" sz="2400" dirty="0">
                <a:solidFill>
                  <a:schemeClr val="accent4"/>
                </a:solidFill>
              </a:rPr>
              <a:t>linear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evolution of temperature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Python, Pandas,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Matplotlib, Scikit Learn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06D8114-1A84-8648-A92D-DC0F58B62082}"/>
              </a:ext>
            </a:extLst>
          </p:cNvPr>
          <p:cNvGrpSpPr/>
          <p:nvPr/>
        </p:nvGrpSpPr>
        <p:grpSpPr>
          <a:xfrm>
            <a:off x="119062" y="1496078"/>
            <a:ext cx="8402636" cy="4461809"/>
            <a:chOff x="119062" y="1496078"/>
            <a:chExt cx="8402636" cy="4461809"/>
          </a:xfrm>
        </p:grpSpPr>
        <p:pic>
          <p:nvPicPr>
            <p:cNvPr id="4" name="Picture 3" descr="Chart, scatter chart&#10;&#10;Description automatically generated">
              <a:extLst>
                <a:ext uri="{FF2B5EF4-FFF2-40B4-BE49-F238E27FC236}">
                  <a16:creationId xmlns:a16="http://schemas.microsoft.com/office/drawing/2014/main" id="{CBE7E08F-56E6-D146-9820-4DDF1992FA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47" t="8073" r="7694"/>
            <a:stretch/>
          </p:blipFill>
          <p:spPr>
            <a:xfrm>
              <a:off x="119062" y="1496078"/>
              <a:ext cx="8402636" cy="4461809"/>
            </a:xfrm>
            <a:prstGeom prst="rect">
              <a:avLst/>
            </a:prstGeom>
          </p:spPr>
        </p:pic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7EF1D5B-3205-B249-ABC2-DA335819B443}"/>
                </a:ext>
              </a:extLst>
            </p:cNvPr>
            <p:cNvCxnSpPr/>
            <p:nvPr/>
          </p:nvCxnSpPr>
          <p:spPr>
            <a:xfrm>
              <a:off x="6972300" y="2800350"/>
              <a:ext cx="0" cy="2586038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0BEC801-C106-534B-89B6-F73A1C2CBE8E}"/>
                </a:ext>
              </a:extLst>
            </p:cNvPr>
            <p:cNvSpPr/>
            <p:nvPr/>
          </p:nvSpPr>
          <p:spPr>
            <a:xfrm>
              <a:off x="6765131" y="2914650"/>
              <a:ext cx="414337" cy="411569"/>
            </a:xfrm>
            <a:prstGeom prst="ellipse">
              <a:avLst/>
            </a:prstGeom>
            <a:noFill/>
            <a:ln w="508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95C1E90-EF68-7841-AECD-C55505A169A9}"/>
                </a:ext>
              </a:extLst>
            </p:cNvPr>
            <p:cNvSpPr txBox="1"/>
            <p:nvPr/>
          </p:nvSpPr>
          <p:spPr>
            <a:xfrm>
              <a:off x="7133107" y="3244334"/>
              <a:ext cx="8210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+ 2.5 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9487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B334C52-1789-A541-9E72-90BD02070CDD}"/>
              </a:ext>
            </a:extLst>
          </p:cNvPr>
          <p:cNvSpPr txBox="1"/>
          <p:nvPr/>
        </p:nvSpPr>
        <p:spPr>
          <a:xfrm>
            <a:off x="0" y="24830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4"/>
                </a:solidFill>
                <a:latin typeface="+mj-lt"/>
              </a:rPr>
              <a:t>NASA NEX climate data – Global temperature predictions up to 2100 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(~800 MB/year)</a:t>
            </a:r>
          </a:p>
          <a:p>
            <a:pPr algn="ctr"/>
            <a:r>
              <a:rPr lang="en-US" sz="2000" dirty="0">
                <a:solidFill>
                  <a:schemeClr val="accent4"/>
                </a:solidFill>
                <a:latin typeface="+mj-lt"/>
              </a:rPr>
              <a:t>Selection: 2015 and 2100</a:t>
            </a:r>
            <a:r>
              <a:rPr lang="en-US" sz="2000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(798.3 MB and 794.7 MB )</a:t>
            </a:r>
          </a:p>
        </p:txBody>
      </p:sp>
      <p:pic>
        <p:nvPicPr>
          <p:cNvPr id="9" name="Carte_video" descr="Carte_video">
            <a:hlinkClick r:id="" action="ppaction://media"/>
            <a:extLst>
              <a:ext uri="{FF2B5EF4-FFF2-40B4-BE49-F238E27FC236}">
                <a16:creationId xmlns:a16="http://schemas.microsoft.com/office/drawing/2014/main" id="{655C1AA0-50EB-8C49-BB7B-149BDA90D2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04001" y="1358124"/>
            <a:ext cx="4375334" cy="2916889"/>
          </a:xfrm>
          <a:prstGeom prst="rect">
            <a:avLst/>
          </a:prstGeom>
        </p:spPr>
      </p:pic>
      <p:pic>
        <p:nvPicPr>
          <p:cNvPr id="10" name="Carte_video2" descr="Carte_video2">
            <a:hlinkClick r:id="" action="ppaction://media"/>
            <a:extLst>
              <a:ext uri="{FF2B5EF4-FFF2-40B4-BE49-F238E27FC236}">
                <a16:creationId xmlns:a16="http://schemas.microsoft.com/office/drawing/2014/main" id="{81679E6B-00DE-5349-B22D-434A7FE54A4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53380" y="1355002"/>
            <a:ext cx="4375334" cy="29168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CBB890-4B72-C248-8271-DFD925311C12}"/>
              </a:ext>
            </a:extLst>
          </p:cNvPr>
          <p:cNvSpPr/>
          <p:nvPr/>
        </p:nvSpPr>
        <p:spPr>
          <a:xfrm>
            <a:off x="8882555" y="4271890"/>
            <a:ext cx="10182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4"/>
                </a:solidFill>
              </a:rPr>
              <a:t>2100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E80E22-2624-074C-BD43-6344AD88C323}"/>
              </a:ext>
            </a:extLst>
          </p:cNvPr>
          <p:cNvSpPr/>
          <p:nvPr/>
        </p:nvSpPr>
        <p:spPr>
          <a:xfrm>
            <a:off x="2231933" y="4271891"/>
            <a:ext cx="10182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4"/>
                </a:solidFill>
              </a:rPr>
              <a:t>2015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D55512-51E7-C543-8716-34AB91AC08F9}"/>
              </a:ext>
            </a:extLst>
          </p:cNvPr>
          <p:cNvSpPr/>
          <p:nvPr/>
        </p:nvSpPr>
        <p:spPr>
          <a:xfrm>
            <a:off x="0" y="4946785"/>
            <a:ext cx="121920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/>
                </a:solidFill>
              </a:rPr>
              <a:t>Global data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Python, Pandas, </a:t>
            </a:r>
            <a:r>
              <a:rPr lang="en-US" sz="2800" dirty="0" err="1">
                <a:solidFill>
                  <a:schemeClr val="bg1"/>
                </a:solidFill>
              </a:rPr>
              <a:t>Numpy</a:t>
            </a:r>
            <a:r>
              <a:rPr lang="en-US" sz="2800" dirty="0">
                <a:solidFill>
                  <a:schemeClr val="bg1"/>
                </a:solidFill>
              </a:rPr>
              <a:t>, Matplotlib, </a:t>
            </a:r>
            <a:r>
              <a:rPr lang="en-US" sz="2800" dirty="0" err="1">
                <a:solidFill>
                  <a:schemeClr val="bg1"/>
                </a:solidFill>
              </a:rPr>
              <a:t>Xarray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dirty="0" err="1">
                <a:solidFill>
                  <a:schemeClr val="bg1"/>
                </a:solidFill>
              </a:rPr>
              <a:t>Moviepy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dirty="0" err="1">
                <a:solidFill>
                  <a:schemeClr val="bg1"/>
                </a:solidFill>
              </a:rPr>
              <a:t>Cartopy</a:t>
            </a:r>
            <a:endParaRPr lang="en-US" sz="28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 the NASA data to study which </a:t>
            </a:r>
            <a:r>
              <a:rPr lang="en-US" sz="2800" dirty="0">
                <a:solidFill>
                  <a:schemeClr val="accent4"/>
                </a:solidFill>
              </a:rPr>
              <a:t>coastal cities are at risk to be submerged </a:t>
            </a:r>
            <a:r>
              <a:rPr lang="en-US" sz="2800" dirty="0">
                <a:solidFill>
                  <a:schemeClr val="bg1"/>
                </a:solidFill>
              </a:rPr>
              <a:t>by the rise of ocean’s level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51DADC-78BF-584E-A96A-B65F38D2F8EA}"/>
              </a:ext>
            </a:extLst>
          </p:cNvPr>
          <p:cNvSpPr txBox="1"/>
          <p:nvPr/>
        </p:nvSpPr>
        <p:spPr>
          <a:xfrm>
            <a:off x="5471726" y="2628780"/>
            <a:ext cx="1248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3410011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1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C6393D-3505-3349-8630-8108C4C6B249}"/>
              </a:ext>
            </a:extLst>
          </p:cNvPr>
          <p:cNvSpPr/>
          <p:nvPr/>
        </p:nvSpPr>
        <p:spPr>
          <a:xfrm>
            <a:off x="4846395" y="2844225"/>
            <a:ext cx="249920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>
                <a:solidFill>
                  <a:schemeClr val="accent2"/>
                </a:solidFill>
              </a:rPr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1002236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292DE9-6C25-B641-955C-299B046461E0}"/>
              </a:ext>
            </a:extLst>
          </p:cNvPr>
          <p:cNvSpPr txBox="1"/>
          <p:nvPr/>
        </p:nvSpPr>
        <p:spPr>
          <a:xfrm>
            <a:off x="2688431" y="235089"/>
            <a:ext cx="68151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+mj-lt"/>
              </a:rPr>
              <a:t>Historical temperature for cities, NYC, Orlando and Minneapolis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(532.8 MB – for all the dataset)</a:t>
            </a:r>
          </a:p>
        </p:txBody>
      </p:sp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613565D3-D85F-8C4F-858A-B1D56F91D1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8" t="10539" r="8538"/>
          <a:stretch/>
        </p:blipFill>
        <p:spPr>
          <a:xfrm>
            <a:off x="228600" y="1343025"/>
            <a:ext cx="8877825" cy="46291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A9AD477-26D9-FA48-A267-FFF3F228339F}"/>
              </a:ext>
            </a:extLst>
          </p:cNvPr>
          <p:cNvSpPr/>
          <p:nvPr/>
        </p:nvSpPr>
        <p:spPr>
          <a:xfrm>
            <a:off x="9283564" y="2872770"/>
            <a:ext cx="267983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/>
                </a:solidFill>
              </a:rPr>
              <a:t>More precise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/>
                </a:solidFill>
              </a:rPr>
              <a:t>Machine Learning possibility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Python, Pandas,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Matplotlib, Seaborn</a:t>
            </a:r>
          </a:p>
        </p:txBody>
      </p:sp>
    </p:spTree>
    <p:extLst>
      <p:ext uri="{BB962C8B-B14F-4D97-AF65-F5344CB8AC3E}">
        <p14:creationId xmlns:p14="http://schemas.microsoft.com/office/powerpoint/2010/main" val="4085323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C6393D-3505-3349-8630-8108C4C6B249}"/>
              </a:ext>
            </a:extLst>
          </p:cNvPr>
          <p:cNvSpPr/>
          <p:nvPr/>
        </p:nvSpPr>
        <p:spPr>
          <a:xfrm>
            <a:off x="2602473" y="198015"/>
            <a:ext cx="7751546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>
                <a:solidFill>
                  <a:schemeClr val="accent2"/>
                </a:solidFill>
              </a:rPr>
              <a:t>NYC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Average surface temperature according to NASA NEX models</a:t>
            </a:r>
            <a:endParaRPr lang="en-US" sz="2400" dirty="0"/>
          </a:p>
        </p:txBody>
      </p:sp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EC9F4B69-A929-7E45-9C8A-A0BB3D1251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95" t="9957" r="8762"/>
          <a:stretch/>
        </p:blipFill>
        <p:spPr>
          <a:xfrm>
            <a:off x="1457177" y="1500187"/>
            <a:ext cx="9277645" cy="4894299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558260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9902</TotalTime>
  <Words>337</Words>
  <Application>Microsoft Macintosh PowerPoint</Application>
  <PresentationFormat>Widescreen</PresentationFormat>
  <Paragraphs>50</Paragraphs>
  <Slides>8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Temperature's prediction of US largest cities –  Consequences for investments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Data Incubator</dc:title>
  <dc:creator>Alexandre Belli</dc:creator>
  <cp:lastModifiedBy>Alexandre Belli</cp:lastModifiedBy>
  <cp:revision>46</cp:revision>
  <dcterms:created xsi:type="dcterms:W3CDTF">2021-07-20T15:04:54Z</dcterms:created>
  <dcterms:modified xsi:type="dcterms:W3CDTF">2021-07-27T13:36:33Z</dcterms:modified>
</cp:coreProperties>
</file>

<file path=docProps/thumbnail.jpeg>
</file>